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12.jpg" ContentType="image/jpeg"/>
  <Override PartName="/ppt/media/image14.jpg" ContentType="image/jpeg"/>
  <Override PartName="/ppt/notesSlides/notesSlide3.xml" ContentType="application/vnd.openxmlformats-officedocument.presentationml.notesSlide+xml"/>
  <Override PartName="/ppt/media/image15.jpg" ContentType="image/jpeg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media/image19.jpg" ContentType="image/jpeg"/>
  <Override PartName="/ppt/notesSlides/notesSlide8.xml" ContentType="application/vnd.openxmlformats-officedocument.presentationml.notesSlide+xml"/>
  <Override PartName="/ppt/media/image20.jpg" ContentType="image/jpeg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media/image22.jpg" ContentType="image/jpeg"/>
  <Override PartName="/ppt/notesSlides/notesSlide11.xml" ContentType="application/vnd.openxmlformats-officedocument.presentationml.notesSlide+xml"/>
  <Override PartName="/ppt/media/image23.jpg" ContentType="image/jpeg"/>
  <Override PartName="/ppt/notesSlides/notesSlide12.xml" ContentType="application/vnd.openxmlformats-officedocument.presentationml.notesSlide+xml"/>
  <Override PartName="/ppt/media/image24.jpg" ContentType="image/jpeg"/>
  <Override PartName="/ppt/notesSlides/notesSlide13.xml" ContentType="application/vnd.openxmlformats-officedocument.presentationml.notesSlide+xml"/>
  <Override PartName="/ppt/media/image25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1" r:id="rId1"/>
  </p:sldMasterIdLst>
  <p:notesMasterIdLst>
    <p:notesMasterId r:id="rId17"/>
  </p:notesMasterIdLst>
  <p:sldIdLst>
    <p:sldId id="256" r:id="rId2"/>
    <p:sldId id="283" r:id="rId3"/>
    <p:sldId id="284" r:id="rId4"/>
    <p:sldId id="285" r:id="rId5"/>
    <p:sldId id="286" r:id="rId6"/>
    <p:sldId id="287" r:id="rId7"/>
    <p:sldId id="295" r:id="rId8"/>
    <p:sldId id="294" r:id="rId9"/>
    <p:sldId id="288" r:id="rId10"/>
    <p:sldId id="289" r:id="rId11"/>
    <p:sldId id="290" r:id="rId12"/>
    <p:sldId id="296" r:id="rId13"/>
    <p:sldId id="292" r:id="rId14"/>
    <p:sldId id="293" r:id="rId15"/>
    <p:sldId id="291" r:id="rId16"/>
  </p:sldIdLst>
  <p:sldSz cx="12192000" cy="6858000"/>
  <p:notesSz cx="9926638" cy="6797675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81" autoAdjust="0"/>
    <p:restoredTop sz="86415" autoAdjust="0"/>
  </p:normalViewPr>
  <p:slideViewPr>
    <p:cSldViewPr snapToGrid="0">
      <p:cViewPr varScale="1">
        <p:scale>
          <a:sx n="101" d="100"/>
          <a:sy n="101" d="100"/>
        </p:scale>
        <p:origin x="1212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406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406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E89230-2B00-485F-9843-5293A5428590}" type="datetimeFigureOut">
              <a:rPr lang="fr-FR" smtClean="0"/>
              <a:t>29/08/2023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92665" y="3270810"/>
            <a:ext cx="7941310" cy="26775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457038"/>
            <a:ext cx="4301543" cy="3406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22799" y="6457038"/>
            <a:ext cx="4301543" cy="3406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B060AF-273C-4236-AE5A-8BFB157E628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1479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B060AF-273C-4236-AE5A-8BFB157E628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62694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060AF-273C-4236-AE5A-8BFB157E628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89067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060AF-273C-4236-AE5A-8BFB157E628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6353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060AF-273C-4236-AE5A-8BFB157E628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0999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060AF-273C-4236-AE5A-8BFB157E628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6798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B060AF-273C-4236-AE5A-8BFB157E628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1098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B060AF-273C-4236-AE5A-8BFB157E628F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7521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B060AF-273C-4236-AE5A-8BFB157E628F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3674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060AF-273C-4236-AE5A-8BFB157E628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6420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060AF-273C-4236-AE5A-8BFB157E628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2660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060AF-273C-4236-AE5A-8BFB157E628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46100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060AF-273C-4236-AE5A-8BFB157E628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20261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060AF-273C-4236-AE5A-8BFB157E628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7473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65932-D88C-3957-3CD0-B5FD2C1E39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E02B01-42B3-9A49-77FB-2C06F5BFDA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D24773-39CA-EC5D-6941-40AD29265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30D84-F11D-4B6B-99AA-CE7F6AB20B4A}" type="datetime1">
              <a:rPr lang="en-US" smtClean="0"/>
              <a:t>8/29/2023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EDE457-B4A9-DB85-446C-54BE8C649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DFB100-BC2C-5B63-E970-A379F7356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351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06B24-CF1C-D93F-EDEB-C68B68AC3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AAE2F4-FA58-AA0C-94AE-2717A26F04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86DBF-A680-735F-74DB-18BD2C655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8A238-9E60-4C11-9B23-B07171B1153D}" type="datetime1">
              <a:rPr lang="en-US" smtClean="0"/>
              <a:t>8/29/2023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6770CC-5322-37EA-4FA1-F4CBFA2C5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A6D71F-97C7-9A00-EFAB-9927E773E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201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19D178-C544-E119-0CBA-9EF2C689BD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5DAF07-D972-0C52-76CD-102DE26DEA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4C7F68-CA92-67B0-B645-A4FE8DA13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B013E-11A4-4FDB-9621-2501AB31C1A8}" type="datetime1">
              <a:rPr lang="en-US" smtClean="0"/>
              <a:t>8/29/2023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753A58-5C10-85DB-9D85-E4676BDE2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BBDC5F-2712-431F-03F9-22655400E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127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CB3D6-506C-4F2A-B594-986FFF255A6C}" type="datetime1">
              <a:rPr lang="en-US" smtClean="0"/>
              <a:t>8/29/2023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159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8A1A4-BB20-14AF-E0BC-50BD81418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36A83-A6BD-BE8E-1EA9-5717F6B43D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1C391F-8DDA-DCE6-E9BF-5EE66C894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CBA6C-3617-4AE9-BE69-8581CC5FD09A}" type="datetime1">
              <a:rPr lang="en-US" smtClean="0"/>
              <a:t>8/29/2023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A00325-050A-CE81-8167-419E4FBF7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EFBB8F-CF15-C2E9-E4DA-B0CA33AAC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077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6BB21-D0B9-3DD7-AF7A-A4B340FA1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861640-43A7-4842-C5B3-4877E31BA6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BA1AB7-BC59-1279-535C-33D42C71A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34BCF-C8C9-4F39-BF9D-4B9A1CEECF25}" type="datetime1">
              <a:rPr lang="en-US" smtClean="0"/>
              <a:t>8/29/2023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17D3C0-FBB5-A8AF-C333-F4E49C345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C3A44-1B3E-4700-11B8-81C94FC10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955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B07FB-EFA8-8394-3805-AC71F9DC6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F952D-AE2A-FA8C-B0F1-753E24D145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14E524-CD08-68B4-B009-4BB7CA9F05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E21695-7134-73E0-9B13-308E554FF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5E3B4-2E59-4884-A23C-B5FADC29489E}" type="datetime1">
              <a:rPr lang="en-US" smtClean="0"/>
              <a:t>8/29/2023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F54804-04CA-EBA6-A215-B1CE42FE6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42FFE6-D2A1-C8FD-52F3-45750BE81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703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A74F7-C7F7-8424-B6D5-75CE0658F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E233E3-F19B-36DD-43A6-426F7B4723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9AA30A-7B93-5786-A535-2DF38BA6C3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63F608-FF61-982C-BBC9-727C461952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1A9420-6AB9-D4F0-DC70-F8B1C5E0B4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3D0E1C-CF9B-301B-1F3E-7CEA53D52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AC449-6046-4A38-B831-911B85F120DE}" type="datetime1">
              <a:rPr lang="en-US" smtClean="0"/>
              <a:t>8/29/2023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AF0D49-DFF9-FB09-35D0-DFE5C1BF1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853F30-0B8D-1429-9800-126347976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263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87CC2-095D-638C-718D-7B1637311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7EBB89-59E7-4994-CB9B-5CC0A23A3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5EA0-92F6-4C5B-A35A-F7025D26E441}" type="datetime1">
              <a:rPr lang="en-US" smtClean="0"/>
              <a:t>8/29/2023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D659CA-4C1B-3FB3-A9E7-618A6DAFB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E2391E-0C65-1911-E149-CC8B72538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683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52C10B-4098-2F5F-1EC2-27A637389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4C46F-B1AD-4C6C-AB7A-F52A905D2161}" type="datetime1">
              <a:rPr lang="en-US" smtClean="0"/>
              <a:t>8/29/2023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D52D71-0618-D7B2-F055-9760F04B2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ECAACC-4599-00BA-455C-6D067B0DA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584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B41C1-1867-F84A-D63E-302B92FB1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93C1DF-F948-86BB-1957-7FF358D10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991E09-52CB-2CD6-E28E-72051F49C6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F8A9E8-DA23-917A-899E-8568CB468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802B9-8718-424F-BAB8-D0D4C3BA3BC0}" type="datetime1">
              <a:rPr lang="en-US" smtClean="0"/>
              <a:t>8/29/2023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7E51C8-F389-27B5-25D2-F5E8A6245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20A167-69A7-701A-F88C-E039C5897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228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8B274-363C-3667-9F53-10A709EF0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76AB61-9307-389C-8167-E1246988FD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089CD7-6C46-2715-3524-F477316D1E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ACFFE6-D663-DF8D-1686-A5037E2E9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01AD2-72FA-4B0F-B96D-E35E564CC5E4}" type="datetime1">
              <a:rPr lang="en-US" smtClean="0"/>
              <a:t>8/29/2023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98D12A-D45D-71D8-6BE8-8FED1B6A1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871CF9-3666-2558-E448-26D566D0A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288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95352C-744D-EA3F-8B46-1776249AB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9EA8DD-F30C-F306-0987-10BA45958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FAB45A-2CA9-1ABA-3BD1-67471B59A4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8AA6A-0637-4513-A0FA-3FBBDB00AC23}" type="datetime1">
              <a:rPr lang="en-US" smtClean="0"/>
              <a:t>8/29/2023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F87C06-812B-992B-B881-81F22A2875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338F6D-62B1-3369-860C-E3ECF25C34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50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g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fr-BE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Mon côté </a:t>
            </a:r>
            <a:r>
              <a:rPr lang="fr-BE" sz="4800" dirty="0">
                <a:solidFill>
                  <a:srgbClr val="FFFFFF"/>
                </a:solidFill>
              </a:rPr>
              <a:t>7</a:t>
            </a:r>
            <a:endParaRPr lang="fr-BE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50682" y="4870824"/>
            <a:ext cx="10005951" cy="145825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fr-BE" dirty="0"/>
              <a:t>ENTHOUSIASTE, OPTIMISTE, ÉPICURIEN…</a:t>
            </a:r>
          </a:p>
          <a:p>
            <a:pPr algn="l"/>
            <a:endParaRPr lang="en-US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A picture containing graphics, graphic design, colorfulness, creativity&#10;&#10;Description automatically generated">
            <a:extLst>
              <a:ext uri="{FF2B5EF4-FFF2-40B4-BE49-F238E27FC236}">
                <a16:creationId xmlns:a16="http://schemas.microsoft.com/office/drawing/2014/main" id="{6E64DAED-567F-6420-B546-C005387638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5181" y="5810250"/>
            <a:ext cx="2158899" cy="85996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537C2F0-FD62-2862-827F-5E69E3E88FF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8004" b="8004"/>
          <a:stretch/>
        </p:blipFill>
        <p:spPr>
          <a:xfrm>
            <a:off x="7750727" y="540000"/>
            <a:ext cx="1428571" cy="239977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A6ADE60-E4FA-A227-D360-235D99A1C9A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680000" y="1800000"/>
            <a:ext cx="359999" cy="720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81FF7C1-9504-02C5-C50A-4C7ECCBE211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440000" y="1800000"/>
            <a:ext cx="359999" cy="7200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27FB371-96CF-F461-E458-B0C346D767A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3600000" y="1800000"/>
            <a:ext cx="359999" cy="720000"/>
          </a:xfrm>
          <a:prstGeom prst="rect">
            <a:avLst/>
          </a:prstGeom>
        </p:spPr>
      </p:pic>
      <p:pic>
        <p:nvPicPr>
          <p:cNvPr id="13" name="Image 12" descr="Une image contenant cercle, texte, disque compact, Graphique&#10;&#10;Description générée automatiquement">
            <a:extLst>
              <a:ext uri="{FF2B5EF4-FFF2-40B4-BE49-F238E27FC236}">
                <a16:creationId xmlns:a16="http://schemas.microsoft.com/office/drawing/2014/main" id="{32E85CDF-0945-666D-DE80-080F44AFCAD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00000" y="1800000"/>
            <a:ext cx="360000" cy="72000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2C7F1222-3F03-A977-53F5-35EAAC3E4C2A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2520000" y="1800000"/>
            <a:ext cx="359999" cy="72000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CA656DE2-71D3-CB21-577A-CF0686C2D3F2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5760000" y="1800000"/>
            <a:ext cx="359999" cy="72000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A506E55D-2534-AB86-89A3-F9A3269E6422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6840000" y="1800000"/>
            <a:ext cx="359999" cy="720000"/>
          </a:xfrm>
          <a:prstGeom prst="rect">
            <a:avLst/>
          </a:prstGeom>
        </p:spPr>
      </p:pic>
      <p:pic>
        <p:nvPicPr>
          <p:cNvPr id="21" name="Image 20" descr="Une image contenant cercle, art, Graphique, Caractère coloré&#10;&#10;Description générée automatiquement">
            <a:extLst>
              <a:ext uri="{FF2B5EF4-FFF2-40B4-BE49-F238E27FC236}">
                <a16:creationId xmlns:a16="http://schemas.microsoft.com/office/drawing/2014/main" id="{FA29BB58-A042-2D21-C6C3-84D7A41EA9F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720000" y="1800000"/>
            <a:ext cx="36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965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18219" y="2110855"/>
            <a:ext cx="3201366" cy="16991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fr-BE" sz="4000" dirty="0">
                <a:solidFill>
                  <a:schemeClr val="bg1"/>
                </a:solidFill>
              </a:rPr>
              <a:t>Les autres</a:t>
            </a:r>
            <a:br>
              <a:rPr lang="fr-BE" sz="4000" dirty="0">
                <a:solidFill>
                  <a:schemeClr val="bg1"/>
                </a:solidFill>
              </a:rPr>
            </a:br>
            <a:r>
              <a:rPr lang="fr-BE" sz="4000" dirty="0">
                <a:solidFill>
                  <a:schemeClr val="bg1"/>
                </a:solidFill>
              </a:rPr>
              <a:t>&amp; moi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>
          <a:xfrm>
            <a:off x="4581727" y="638175"/>
            <a:ext cx="5409998" cy="50577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BE" sz="2800" dirty="0"/>
              <a:t>Les gens apprécient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Ma joie de vivre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Mon optimisme contagieux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Mon ingéniosité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Mon ouverture d’esprit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Mon charme naturel</a:t>
            </a:r>
          </a:p>
        </p:txBody>
      </p:sp>
      <p:pic>
        <p:nvPicPr>
          <p:cNvPr id="3" name="Picture 2" descr="A picture containing graphics, graphic design, colorfulness, creativity&#10;&#10;Description automatically generated">
            <a:extLst>
              <a:ext uri="{FF2B5EF4-FFF2-40B4-BE49-F238E27FC236}">
                <a16:creationId xmlns:a16="http://schemas.microsoft.com/office/drawing/2014/main" id="{806AB685-9AEC-97FF-1035-3C8117A8E0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0849" y="6119524"/>
            <a:ext cx="1334655" cy="531638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E6C7B675-67D7-0EFB-5587-B67D7C140C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l="-236" t="17055" r="236" b="36285"/>
          <a:stretch/>
        </p:blipFill>
        <p:spPr bwMode="auto">
          <a:xfrm>
            <a:off x="-10650" y="4413162"/>
            <a:ext cx="4050000" cy="125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E7B7A53-8921-AC98-DE81-19705994A493}"/>
              </a:ext>
            </a:extLst>
          </p:cNvPr>
          <p:cNvSpPr txBox="1"/>
          <p:nvPr/>
        </p:nvSpPr>
        <p:spPr>
          <a:xfrm>
            <a:off x="227446" y="6286500"/>
            <a:ext cx="1248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DDB8881-1813-4478-929C-542F411A550A}" type="slidenum">
              <a:rPr lang="en-US" sz="1600" smtClean="0">
                <a:solidFill>
                  <a:schemeClr val="bg1">
                    <a:lumMod val="95000"/>
                  </a:schemeClr>
                </a:solidFill>
              </a:rPr>
              <a:pPr/>
              <a:t>10</a:t>
            </a:fld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 / 15</a:t>
            </a:r>
          </a:p>
        </p:txBody>
      </p:sp>
      <p:pic>
        <p:nvPicPr>
          <p:cNvPr id="11" name="Image 6">
            <a:extLst>
              <a:ext uri="{FF2B5EF4-FFF2-40B4-BE49-F238E27FC236}">
                <a16:creationId xmlns:a16="http://schemas.microsoft.com/office/drawing/2014/main" id="{017D587C-9714-E601-73F3-7A7C5477D64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8004" b="8004"/>
          <a:stretch/>
        </p:blipFill>
        <p:spPr>
          <a:xfrm>
            <a:off x="10864776" y="-612"/>
            <a:ext cx="1128353" cy="189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862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18219" y="2110855"/>
            <a:ext cx="3201366" cy="16991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fr-BE" sz="4000" dirty="0">
                <a:solidFill>
                  <a:schemeClr val="bg1"/>
                </a:solidFill>
              </a:rPr>
              <a:t>Ils aiment moins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>
          <a:xfrm>
            <a:off x="4581727" y="638175"/>
            <a:ext cx="5409998" cy="50577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Mon côté « touche-à-tout »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Ma difficulté à m’engager dans la durée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Ma tendance à me justifier face aux critiques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Mes excuses « bidon »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La priorité que je donne souvent à mon plaisir personnel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6C7B675-67D7-0EFB-5587-B67D7C140C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7594" t="34087" r="8660" b="27019"/>
          <a:stretch/>
        </p:blipFill>
        <p:spPr bwMode="auto">
          <a:xfrm>
            <a:off x="-9542" y="4413162"/>
            <a:ext cx="4050000" cy="125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65C4A396-2B38-C8CF-4A6E-75D38B76C17C}"/>
              </a:ext>
            </a:extLst>
          </p:cNvPr>
          <p:cNvSpPr txBox="1"/>
          <p:nvPr/>
        </p:nvSpPr>
        <p:spPr>
          <a:xfrm>
            <a:off x="227446" y="6286500"/>
            <a:ext cx="1248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DDB8881-1813-4478-929C-542F411A550A}" type="slidenum">
              <a:rPr lang="en-US" sz="1600" smtClean="0">
                <a:solidFill>
                  <a:schemeClr val="bg1">
                    <a:lumMod val="95000"/>
                  </a:schemeClr>
                </a:solidFill>
              </a:rPr>
              <a:pPr/>
              <a:t>11</a:t>
            </a:fld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 / 15</a:t>
            </a:r>
          </a:p>
        </p:txBody>
      </p:sp>
      <p:pic>
        <p:nvPicPr>
          <p:cNvPr id="11" name="Picture 2" descr="A picture containing graphics, graphic design, colorfulness, creativity&#10;&#10;Description automatically generated">
            <a:extLst>
              <a:ext uri="{FF2B5EF4-FFF2-40B4-BE49-F238E27FC236}">
                <a16:creationId xmlns:a16="http://schemas.microsoft.com/office/drawing/2014/main" id="{C34CF2A6-C7A3-BDEE-679A-2D16D0A506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0849" y="6119524"/>
            <a:ext cx="1334655" cy="531638"/>
          </a:xfrm>
          <a:prstGeom prst="rect">
            <a:avLst/>
          </a:prstGeom>
        </p:spPr>
      </p:pic>
      <p:pic>
        <p:nvPicPr>
          <p:cNvPr id="9" name="Image 6">
            <a:extLst>
              <a:ext uri="{FF2B5EF4-FFF2-40B4-BE49-F238E27FC236}">
                <a16:creationId xmlns:a16="http://schemas.microsoft.com/office/drawing/2014/main" id="{9F622087-061B-0C15-ACA8-C1EABF0FE79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8004" b="8004"/>
          <a:stretch/>
        </p:blipFill>
        <p:spPr>
          <a:xfrm>
            <a:off x="10864776" y="-612"/>
            <a:ext cx="1128353" cy="189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544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18219" y="2110855"/>
            <a:ext cx="3201366" cy="16991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fr-BE" sz="4000" dirty="0">
                <a:solidFill>
                  <a:schemeClr val="bg1"/>
                </a:solidFill>
              </a:rPr>
              <a:t>Dilemme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>
          <a:xfrm>
            <a:off x="4581727" y="638175"/>
            <a:ext cx="5409998" cy="50577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BE" sz="2800" dirty="0"/>
              <a:t>Comment vivre ou travailler avec des personnes qui n’ont pas mon optimisme et mon insouciance?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Je sais que leur rigueur et leur prudence contribuent à la réussite de nos projets…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Mais leurs précautions et leurs remarques me saoulent !</a:t>
            </a:r>
          </a:p>
          <a:p>
            <a:r>
              <a:rPr lang="fr-BE" sz="2800" dirty="0"/>
              <a:t>Souvent, je ressens cette tension entre l’utilité du cadre et mon envie de le faire voler en éclats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6C7B675-67D7-0EFB-5587-B67D7C140C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-236" t="15915" r="236" b="31859"/>
          <a:stretch/>
        </p:blipFill>
        <p:spPr bwMode="auto">
          <a:xfrm>
            <a:off x="-9542" y="4394112"/>
            <a:ext cx="4050000" cy="125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51FEB376-6A25-F2EA-F0C6-41D207EB5974}"/>
              </a:ext>
            </a:extLst>
          </p:cNvPr>
          <p:cNvSpPr txBox="1"/>
          <p:nvPr/>
        </p:nvSpPr>
        <p:spPr>
          <a:xfrm>
            <a:off x="227446" y="6286500"/>
            <a:ext cx="1248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DDB8881-1813-4478-929C-542F411A550A}" type="slidenum">
              <a:rPr lang="en-US" sz="1600" smtClean="0">
                <a:solidFill>
                  <a:schemeClr val="bg1">
                    <a:lumMod val="95000"/>
                  </a:schemeClr>
                </a:solidFill>
              </a:rPr>
              <a:pPr/>
              <a:t>12</a:t>
            </a:fld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 / 15</a:t>
            </a:r>
          </a:p>
        </p:txBody>
      </p:sp>
      <p:pic>
        <p:nvPicPr>
          <p:cNvPr id="8" name="Picture 2" descr="A picture containing graphics, graphic design, colorfulness, creativity&#10;&#10;Description automatically generated">
            <a:extLst>
              <a:ext uri="{FF2B5EF4-FFF2-40B4-BE49-F238E27FC236}">
                <a16:creationId xmlns:a16="http://schemas.microsoft.com/office/drawing/2014/main" id="{828188BE-94FD-4618-E38E-5692D88C75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0849" y="6119524"/>
            <a:ext cx="1334655" cy="531638"/>
          </a:xfrm>
          <a:prstGeom prst="rect">
            <a:avLst/>
          </a:prstGeom>
        </p:spPr>
      </p:pic>
      <p:pic>
        <p:nvPicPr>
          <p:cNvPr id="11" name="Image 6">
            <a:extLst>
              <a:ext uri="{FF2B5EF4-FFF2-40B4-BE49-F238E27FC236}">
                <a16:creationId xmlns:a16="http://schemas.microsoft.com/office/drawing/2014/main" id="{23F18430-97CE-5A14-6BCF-9B8EC3432B1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8004" b="8004"/>
          <a:stretch/>
        </p:blipFill>
        <p:spPr>
          <a:xfrm>
            <a:off x="10864776" y="-612"/>
            <a:ext cx="1128353" cy="189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152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18219" y="2110855"/>
            <a:ext cx="3201366" cy="16991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fr-BE" sz="4000" dirty="0">
                <a:solidFill>
                  <a:schemeClr val="bg1"/>
                </a:solidFill>
              </a:rPr>
              <a:t>Toi &amp; moi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>
          <a:xfrm>
            <a:off x="4581727" y="638175"/>
            <a:ext cx="5409998" cy="50577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BE" sz="2800" dirty="0"/>
              <a:t>Pour ne pas me fâcher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Ne m’impose pas (trop) de limites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Ne me « casse » pas quand je parle de mes projets, idées, ambitions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Ne critique pas mon enthousiasme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Ne m’ignore pas et ne me juge pas « inconscient » ou « rêveur »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6C7B675-67D7-0EFB-5587-B67D7C140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t="20494" b="20494"/>
          <a:stretch/>
        </p:blipFill>
        <p:spPr bwMode="auto">
          <a:xfrm>
            <a:off x="-9542" y="4413162"/>
            <a:ext cx="4050000" cy="125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4D75420B-40B9-2AC7-1EA8-3B98F1BD1FFE}"/>
              </a:ext>
            </a:extLst>
          </p:cNvPr>
          <p:cNvSpPr txBox="1"/>
          <p:nvPr/>
        </p:nvSpPr>
        <p:spPr>
          <a:xfrm>
            <a:off x="227446" y="6286500"/>
            <a:ext cx="1248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DDB8881-1813-4478-929C-542F411A550A}" type="slidenum">
              <a:rPr lang="en-US" sz="1600" smtClean="0">
                <a:solidFill>
                  <a:schemeClr val="bg1">
                    <a:lumMod val="95000"/>
                  </a:schemeClr>
                </a:solidFill>
              </a:rPr>
              <a:pPr/>
              <a:t>13</a:t>
            </a:fld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 / 15</a:t>
            </a:r>
          </a:p>
        </p:txBody>
      </p:sp>
      <p:pic>
        <p:nvPicPr>
          <p:cNvPr id="9" name="Picture 2" descr="A picture containing graphics, graphic design, colorfulness, creativity&#10;&#10;Description automatically generated">
            <a:extLst>
              <a:ext uri="{FF2B5EF4-FFF2-40B4-BE49-F238E27FC236}">
                <a16:creationId xmlns:a16="http://schemas.microsoft.com/office/drawing/2014/main" id="{148A1C60-5817-B8A4-611A-EBEFA6286D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0849" y="6119524"/>
            <a:ext cx="1334655" cy="531638"/>
          </a:xfrm>
          <a:prstGeom prst="rect">
            <a:avLst/>
          </a:prstGeom>
        </p:spPr>
      </p:pic>
      <p:pic>
        <p:nvPicPr>
          <p:cNvPr id="11" name="Image 6">
            <a:extLst>
              <a:ext uri="{FF2B5EF4-FFF2-40B4-BE49-F238E27FC236}">
                <a16:creationId xmlns:a16="http://schemas.microsoft.com/office/drawing/2014/main" id="{9973796E-5868-D516-8C09-8F57423BBEC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8004" b="8004"/>
          <a:stretch/>
        </p:blipFill>
        <p:spPr>
          <a:xfrm>
            <a:off x="10864776" y="-612"/>
            <a:ext cx="1128353" cy="189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445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18219" y="2110855"/>
            <a:ext cx="3201366" cy="169914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r"/>
            <a:r>
              <a:rPr lang="fr-BE" sz="4000" dirty="0">
                <a:solidFill>
                  <a:schemeClr val="bg1"/>
                </a:solidFill>
              </a:rPr>
              <a:t>Si nous sommes </a:t>
            </a:r>
            <a:r>
              <a:rPr lang="fr-BE" sz="4000" dirty="0" err="1">
                <a:solidFill>
                  <a:schemeClr val="bg1"/>
                </a:solidFill>
              </a:rPr>
              <a:t>fâché·e·s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>
          <a:xfrm>
            <a:off x="4581727" y="638175"/>
            <a:ext cx="5409998" cy="50577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Je peux me montrer cynique, sarcastique, </a:t>
            </a:r>
            <a:r>
              <a:rPr lang="fr-BE" sz="2800" dirty="0" err="1"/>
              <a:t>blessant.e</a:t>
            </a:r>
            <a:endParaRPr lang="fr-BE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Je vais argumenter longuement jusqu’à ce que tu me donnes raison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Ou bien, j’essaierai de te faire rire pour détendre l’atmosphère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Car, après tout, c’est trop bête de se disputer et de s’en vouloir. La vie est courte!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6C7B675-67D7-0EFB-5587-B67D7C140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t="20494" b="20494"/>
          <a:stretch/>
        </p:blipFill>
        <p:spPr bwMode="auto">
          <a:xfrm>
            <a:off x="-9542" y="4358962"/>
            <a:ext cx="4050000" cy="125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4DC4390A-5D96-4317-E09F-D125AB5336EB}"/>
              </a:ext>
            </a:extLst>
          </p:cNvPr>
          <p:cNvSpPr txBox="1"/>
          <p:nvPr/>
        </p:nvSpPr>
        <p:spPr>
          <a:xfrm>
            <a:off x="227446" y="6286500"/>
            <a:ext cx="1248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DDB8881-1813-4478-929C-542F411A550A}" type="slidenum">
              <a:rPr lang="en-US" sz="1600" smtClean="0">
                <a:solidFill>
                  <a:schemeClr val="bg1">
                    <a:lumMod val="95000"/>
                  </a:schemeClr>
                </a:solidFill>
              </a:rPr>
              <a:pPr/>
              <a:t>14</a:t>
            </a:fld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 / 15</a:t>
            </a:r>
          </a:p>
        </p:txBody>
      </p:sp>
      <p:pic>
        <p:nvPicPr>
          <p:cNvPr id="9" name="Picture 2" descr="A picture containing graphics, graphic design, colorfulness, creativity&#10;&#10;Description automatically generated">
            <a:extLst>
              <a:ext uri="{FF2B5EF4-FFF2-40B4-BE49-F238E27FC236}">
                <a16:creationId xmlns:a16="http://schemas.microsoft.com/office/drawing/2014/main" id="{66BD3EDC-B910-DEC5-18A4-F9EE7276C0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0849" y="6119524"/>
            <a:ext cx="1334655" cy="531638"/>
          </a:xfrm>
          <a:prstGeom prst="rect">
            <a:avLst/>
          </a:prstGeom>
        </p:spPr>
      </p:pic>
      <p:pic>
        <p:nvPicPr>
          <p:cNvPr id="11" name="Image 6">
            <a:extLst>
              <a:ext uri="{FF2B5EF4-FFF2-40B4-BE49-F238E27FC236}">
                <a16:creationId xmlns:a16="http://schemas.microsoft.com/office/drawing/2014/main" id="{054EC5FA-899F-B8F5-B374-2194492E314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8004" b="8004"/>
          <a:stretch/>
        </p:blipFill>
        <p:spPr>
          <a:xfrm>
            <a:off x="10864776" y="-612"/>
            <a:ext cx="1128353" cy="189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770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18219" y="2110855"/>
            <a:ext cx="3201366" cy="16991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fr-BE" sz="4000" dirty="0">
                <a:solidFill>
                  <a:schemeClr val="bg1"/>
                </a:solidFill>
              </a:rPr>
              <a:t>Pour me faire plaisir…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>
          <a:xfrm>
            <a:off x="4581727" y="638175"/>
            <a:ext cx="5409998" cy="50577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Respecte mon besoin de liberté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Fais preuve d’un esprit vif et ouvert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Cultive l’humour et l’autodérision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Sors des sentiers battus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Et sors avec moi, même s’il est tard, s’il va pleuvoir, s’il faut encore ranger la cuisine…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6C7B675-67D7-0EFB-5587-B67D7C140C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t="16694" b="31670"/>
          <a:stretch/>
        </p:blipFill>
        <p:spPr bwMode="auto">
          <a:xfrm>
            <a:off x="-9542" y="4413162"/>
            <a:ext cx="4050000" cy="125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37DCE65C-C9F0-E640-4BFE-FA8F34F2AEF2}"/>
              </a:ext>
            </a:extLst>
          </p:cNvPr>
          <p:cNvSpPr txBox="1"/>
          <p:nvPr/>
        </p:nvSpPr>
        <p:spPr>
          <a:xfrm>
            <a:off x="227446" y="6286500"/>
            <a:ext cx="1248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DDB8881-1813-4478-929C-542F411A550A}" type="slidenum">
              <a:rPr lang="en-US" sz="1600" smtClean="0">
                <a:solidFill>
                  <a:schemeClr val="bg1">
                    <a:lumMod val="95000"/>
                  </a:schemeClr>
                </a:solidFill>
              </a:rPr>
              <a:pPr/>
              <a:t>15</a:t>
            </a:fld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 / 15</a:t>
            </a:r>
          </a:p>
        </p:txBody>
      </p:sp>
      <p:pic>
        <p:nvPicPr>
          <p:cNvPr id="9" name="Picture 2" descr="A picture containing graphics, graphic design, colorfulness, creativity&#10;&#10;Description automatically generated">
            <a:extLst>
              <a:ext uri="{FF2B5EF4-FFF2-40B4-BE49-F238E27FC236}">
                <a16:creationId xmlns:a16="http://schemas.microsoft.com/office/drawing/2014/main" id="{F77A1E23-CE8B-8084-4A54-3339157007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0849" y="6119524"/>
            <a:ext cx="1334655" cy="531638"/>
          </a:xfrm>
          <a:prstGeom prst="rect">
            <a:avLst/>
          </a:prstGeom>
        </p:spPr>
      </p:pic>
      <p:pic>
        <p:nvPicPr>
          <p:cNvPr id="11" name="Image 6">
            <a:extLst>
              <a:ext uri="{FF2B5EF4-FFF2-40B4-BE49-F238E27FC236}">
                <a16:creationId xmlns:a16="http://schemas.microsoft.com/office/drawing/2014/main" id="{B6370A04-5593-071B-BA5A-94ED4EC05B2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8004" b="8004"/>
          <a:stretch/>
        </p:blipFill>
        <p:spPr>
          <a:xfrm>
            <a:off x="10864776" y="-612"/>
            <a:ext cx="1128353" cy="189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63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18219" y="2110855"/>
            <a:ext cx="3201366" cy="16991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fr-BE" sz="4000" dirty="0">
                <a:solidFill>
                  <a:schemeClr val="bg1"/>
                </a:solidFill>
              </a:rPr>
              <a:t>Le monde</a:t>
            </a:r>
            <a:br>
              <a:rPr lang="fr-BE" sz="4000" dirty="0">
                <a:solidFill>
                  <a:schemeClr val="bg1"/>
                </a:solidFill>
              </a:rPr>
            </a:br>
            <a:r>
              <a:rPr lang="fr-BE" sz="4000" dirty="0">
                <a:solidFill>
                  <a:schemeClr val="bg1"/>
                </a:solidFill>
              </a:rPr>
              <a:t>&amp; moi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>
          <a:xfrm>
            <a:off x="4581727" y="638175"/>
            <a:ext cx="5409998" cy="50577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>
              <a:spcBef>
                <a:spcPts val="860"/>
              </a:spcBef>
              <a:buFont typeface="Arial" panose="020B0604020202020204" pitchFamily="34" charset="0"/>
              <a:buChar char="•"/>
            </a:pPr>
            <a:r>
              <a:rPr lang="fr-BE" sz="2800" dirty="0"/>
              <a:t>Le monde offre une infinité de choix, d’opportunités, de plaisirs</a:t>
            </a:r>
          </a:p>
          <a:p>
            <a:pPr marL="342900" indent="-342900">
              <a:spcBef>
                <a:spcPts val="860"/>
              </a:spcBef>
              <a:buFont typeface="Arial" panose="020B0604020202020204" pitchFamily="34" charset="0"/>
              <a:buChar char="•"/>
            </a:pPr>
            <a:r>
              <a:rPr lang="fr-BE" sz="2800" dirty="0"/>
              <a:t>J’essaie de profiter de chaque instant</a:t>
            </a:r>
          </a:p>
        </p:txBody>
      </p:sp>
      <p:pic>
        <p:nvPicPr>
          <p:cNvPr id="6" name="Image 6">
            <a:extLst>
              <a:ext uri="{FF2B5EF4-FFF2-40B4-BE49-F238E27FC236}">
                <a16:creationId xmlns:a16="http://schemas.microsoft.com/office/drawing/2014/main" id="{1CA7F240-6FAD-27AA-4970-BD732571B98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004" b="8004"/>
          <a:stretch/>
        </p:blipFill>
        <p:spPr>
          <a:xfrm>
            <a:off x="10864776" y="-612"/>
            <a:ext cx="1128353" cy="1895465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E6C7B675-67D7-0EFB-5587-B67D7C140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t="26575" b="26575"/>
          <a:stretch/>
        </p:blipFill>
        <p:spPr bwMode="auto">
          <a:xfrm>
            <a:off x="0" y="4345876"/>
            <a:ext cx="4037824" cy="126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BFB26295-D6C1-9BD2-BFED-BFA33298AEB6}"/>
              </a:ext>
            </a:extLst>
          </p:cNvPr>
          <p:cNvSpPr txBox="1"/>
          <p:nvPr/>
        </p:nvSpPr>
        <p:spPr>
          <a:xfrm>
            <a:off x="227446" y="6286500"/>
            <a:ext cx="1248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DDB8881-1813-4478-929C-542F411A550A}" type="slidenum">
              <a:rPr lang="en-US" sz="1600" smtClean="0">
                <a:solidFill>
                  <a:schemeClr val="bg1">
                    <a:lumMod val="95000"/>
                  </a:schemeClr>
                </a:solidFill>
              </a:rPr>
              <a:pPr/>
              <a:t>2</a:t>
            </a:fld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 / 15</a:t>
            </a:r>
          </a:p>
        </p:txBody>
      </p:sp>
      <p:pic>
        <p:nvPicPr>
          <p:cNvPr id="9" name="Picture 2" descr="A picture containing graphics, graphic design, colorfulness, creativity&#10;&#10;Description automatically generated">
            <a:extLst>
              <a:ext uri="{FF2B5EF4-FFF2-40B4-BE49-F238E27FC236}">
                <a16:creationId xmlns:a16="http://schemas.microsoft.com/office/drawing/2014/main" id="{5F7605F5-DC66-CD0C-A0E6-77CD90EC05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10849" y="6119524"/>
            <a:ext cx="1334655" cy="53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419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18219" y="2110855"/>
            <a:ext cx="3201366" cy="16991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fr-BE" sz="4000" dirty="0">
                <a:solidFill>
                  <a:schemeClr val="bg1"/>
                </a:solidFill>
              </a:rPr>
              <a:t>Ma motivation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>
          <a:xfrm>
            <a:off x="4581727" y="638175"/>
            <a:ext cx="5409998" cy="50577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Profiter pleinement de la vie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Voir et faire voir le bon côté des choses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Communiquer mon enthousiasme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Aider les autres à prendre conscience de leur potentiel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6C7B675-67D7-0EFB-5587-B67D7C140C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t="13831" b="31091"/>
          <a:stretch/>
        </p:blipFill>
        <p:spPr bwMode="auto">
          <a:xfrm>
            <a:off x="-9542" y="4413162"/>
            <a:ext cx="4050000" cy="125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4E29857-C5D9-00FD-3B19-719D905B0488}"/>
              </a:ext>
            </a:extLst>
          </p:cNvPr>
          <p:cNvSpPr txBox="1"/>
          <p:nvPr/>
        </p:nvSpPr>
        <p:spPr>
          <a:xfrm>
            <a:off x="227446" y="6286500"/>
            <a:ext cx="1248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DDB8881-1813-4478-929C-542F411A550A}" type="slidenum">
              <a:rPr lang="en-US" sz="1600" smtClean="0">
                <a:solidFill>
                  <a:schemeClr val="bg1">
                    <a:lumMod val="95000"/>
                  </a:schemeClr>
                </a:solidFill>
              </a:rPr>
              <a:pPr/>
              <a:t>3</a:t>
            </a:fld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 / 15</a:t>
            </a:r>
          </a:p>
        </p:txBody>
      </p:sp>
      <p:pic>
        <p:nvPicPr>
          <p:cNvPr id="9" name="Picture 2" descr="A picture containing graphics, graphic design, colorfulness, creativity&#10;&#10;Description automatically generated">
            <a:extLst>
              <a:ext uri="{FF2B5EF4-FFF2-40B4-BE49-F238E27FC236}">
                <a16:creationId xmlns:a16="http://schemas.microsoft.com/office/drawing/2014/main" id="{EB922530-9C22-4295-A9D4-A559C2F457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0849" y="6119524"/>
            <a:ext cx="1334655" cy="531638"/>
          </a:xfrm>
          <a:prstGeom prst="rect">
            <a:avLst/>
          </a:prstGeom>
        </p:spPr>
      </p:pic>
      <p:pic>
        <p:nvPicPr>
          <p:cNvPr id="11" name="Image 6">
            <a:extLst>
              <a:ext uri="{FF2B5EF4-FFF2-40B4-BE49-F238E27FC236}">
                <a16:creationId xmlns:a16="http://schemas.microsoft.com/office/drawing/2014/main" id="{ED153ACC-45DE-81CA-052E-4E89C83E4C9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8004" b="8004"/>
          <a:stretch/>
        </p:blipFill>
        <p:spPr>
          <a:xfrm>
            <a:off x="10864776" y="-612"/>
            <a:ext cx="1128353" cy="189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975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18219" y="2110855"/>
            <a:ext cx="3201366" cy="16991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fr-BE" sz="4000" dirty="0">
                <a:solidFill>
                  <a:schemeClr val="bg1"/>
                </a:solidFill>
              </a:rPr>
              <a:t>Mes valeurs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>
          <a:xfrm>
            <a:off x="4581727" y="638175"/>
            <a:ext cx="5409998" cy="50577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La liberté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La diversité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Le bien-être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6C7B675-67D7-0EFB-5587-B67D7C140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t="26866" b="26866"/>
          <a:stretch/>
        </p:blipFill>
        <p:spPr bwMode="auto">
          <a:xfrm>
            <a:off x="-16" y="4413162"/>
            <a:ext cx="4037836" cy="125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0C4C04A6-1F4B-CB77-C3E6-B0D9FC831EBA}"/>
              </a:ext>
            </a:extLst>
          </p:cNvPr>
          <p:cNvSpPr txBox="1"/>
          <p:nvPr/>
        </p:nvSpPr>
        <p:spPr>
          <a:xfrm>
            <a:off x="227446" y="6286500"/>
            <a:ext cx="1248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DDB8881-1813-4478-929C-542F411A550A}" type="slidenum">
              <a:rPr lang="en-US" sz="1600" smtClean="0">
                <a:solidFill>
                  <a:schemeClr val="bg1">
                    <a:lumMod val="95000"/>
                  </a:schemeClr>
                </a:solidFill>
              </a:rPr>
              <a:pPr/>
              <a:t>4</a:t>
            </a:fld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 / 15</a:t>
            </a:r>
          </a:p>
        </p:txBody>
      </p:sp>
      <p:pic>
        <p:nvPicPr>
          <p:cNvPr id="9" name="Picture 2" descr="A picture containing graphics, graphic design, colorfulness, creativity&#10;&#10;Description automatically generated">
            <a:extLst>
              <a:ext uri="{FF2B5EF4-FFF2-40B4-BE49-F238E27FC236}">
                <a16:creationId xmlns:a16="http://schemas.microsoft.com/office/drawing/2014/main" id="{C4F176B3-6981-AD97-841B-84ACDC7A0E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0849" y="6119524"/>
            <a:ext cx="1334655" cy="531638"/>
          </a:xfrm>
          <a:prstGeom prst="rect">
            <a:avLst/>
          </a:prstGeom>
        </p:spPr>
      </p:pic>
      <p:pic>
        <p:nvPicPr>
          <p:cNvPr id="11" name="Image 6">
            <a:extLst>
              <a:ext uri="{FF2B5EF4-FFF2-40B4-BE49-F238E27FC236}">
                <a16:creationId xmlns:a16="http://schemas.microsoft.com/office/drawing/2014/main" id="{5FDEB4A3-A65E-58DF-D5CD-687FD5E5256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8004" b="8004"/>
          <a:stretch/>
        </p:blipFill>
        <p:spPr>
          <a:xfrm>
            <a:off x="10864776" y="-612"/>
            <a:ext cx="1128353" cy="189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753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18219" y="2110855"/>
            <a:ext cx="3201366" cy="16991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fr-BE" sz="4000" dirty="0">
                <a:solidFill>
                  <a:schemeClr val="bg1"/>
                </a:solidFill>
              </a:rPr>
              <a:t>Je recherche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>
          <a:xfrm>
            <a:off x="4581727" y="638175"/>
            <a:ext cx="5409998" cy="50577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La multiplication des possibles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De nouvelles expériences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De belles rencontres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Des horizons inconnus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6C7B675-67D7-0EFB-5587-B67D7C140C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353" t="22071" r="25890" b="55078"/>
          <a:stretch/>
        </p:blipFill>
        <p:spPr bwMode="auto">
          <a:xfrm>
            <a:off x="-10650" y="4413162"/>
            <a:ext cx="4050000" cy="125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8F8DC583-CD9C-AE70-258A-6DAA347B3789}"/>
              </a:ext>
            </a:extLst>
          </p:cNvPr>
          <p:cNvSpPr txBox="1"/>
          <p:nvPr/>
        </p:nvSpPr>
        <p:spPr>
          <a:xfrm>
            <a:off x="227446" y="6286500"/>
            <a:ext cx="1248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DDB8881-1813-4478-929C-542F411A550A}" type="slidenum">
              <a:rPr lang="en-US" sz="1600" smtClean="0">
                <a:solidFill>
                  <a:schemeClr val="bg1">
                    <a:lumMod val="95000"/>
                  </a:schemeClr>
                </a:solidFill>
              </a:rPr>
              <a:pPr/>
              <a:t>5</a:t>
            </a:fld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 / 15</a:t>
            </a:r>
          </a:p>
        </p:txBody>
      </p:sp>
      <p:pic>
        <p:nvPicPr>
          <p:cNvPr id="9" name="Picture 2" descr="A picture containing graphics, graphic design, colorfulness, creativity&#10;&#10;Description automatically generated">
            <a:extLst>
              <a:ext uri="{FF2B5EF4-FFF2-40B4-BE49-F238E27FC236}">
                <a16:creationId xmlns:a16="http://schemas.microsoft.com/office/drawing/2014/main" id="{42EF29C5-D375-2206-7B5D-C0ACDD7A6B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0849" y="6119524"/>
            <a:ext cx="1334655" cy="531638"/>
          </a:xfrm>
          <a:prstGeom prst="rect">
            <a:avLst/>
          </a:prstGeom>
        </p:spPr>
      </p:pic>
      <p:pic>
        <p:nvPicPr>
          <p:cNvPr id="11" name="Image 6">
            <a:extLst>
              <a:ext uri="{FF2B5EF4-FFF2-40B4-BE49-F238E27FC236}">
                <a16:creationId xmlns:a16="http://schemas.microsoft.com/office/drawing/2014/main" id="{F41ABD21-2256-EA9C-BC95-B1D7403B147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8004" b="8004"/>
          <a:stretch/>
        </p:blipFill>
        <p:spPr>
          <a:xfrm>
            <a:off x="10864776" y="-612"/>
            <a:ext cx="1128353" cy="189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383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18219" y="2110855"/>
            <a:ext cx="3201366" cy="16991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fr-BE" sz="4000" dirty="0">
                <a:solidFill>
                  <a:schemeClr val="bg1"/>
                </a:solidFill>
              </a:rPr>
              <a:t>Je fuis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>
          <a:xfrm>
            <a:off x="4581727" y="638175"/>
            <a:ext cx="5409998" cy="50577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BE" sz="2800" dirty="0"/>
              <a:t>Les obligations</a:t>
            </a:r>
          </a:p>
          <a:p>
            <a:r>
              <a:rPr lang="fr-BE" sz="2800" dirty="0"/>
              <a:t>Les situations sans issue</a:t>
            </a:r>
          </a:p>
          <a:p>
            <a:r>
              <a:rPr lang="fr-BE" sz="2800" dirty="0"/>
              <a:t>L’ennui</a:t>
            </a:r>
          </a:p>
          <a:p>
            <a:r>
              <a:rPr lang="fr-BE" sz="2800" dirty="0"/>
              <a:t>La routine</a:t>
            </a:r>
          </a:p>
          <a:p>
            <a:r>
              <a:rPr lang="fr-BE" sz="2800" dirty="0"/>
              <a:t>Les contrariétés</a:t>
            </a:r>
          </a:p>
          <a:p>
            <a:r>
              <a:rPr lang="fr-BE" sz="2800" dirty="0"/>
              <a:t>La souffrance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6C7B675-67D7-0EFB-5587-B67D7C140C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33684" t="39103" r="3997" b="31935"/>
          <a:stretch/>
        </p:blipFill>
        <p:spPr bwMode="auto">
          <a:xfrm>
            <a:off x="-17" y="4413162"/>
            <a:ext cx="4050000" cy="125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0D0F6A77-772A-E6AD-C3E9-7721ABD96931}"/>
              </a:ext>
            </a:extLst>
          </p:cNvPr>
          <p:cNvSpPr txBox="1"/>
          <p:nvPr/>
        </p:nvSpPr>
        <p:spPr>
          <a:xfrm>
            <a:off x="227446" y="6286500"/>
            <a:ext cx="1248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DDB8881-1813-4478-929C-542F411A550A}" type="slidenum">
              <a:rPr lang="en-US" sz="1600" smtClean="0">
                <a:solidFill>
                  <a:schemeClr val="bg1">
                    <a:lumMod val="95000"/>
                  </a:schemeClr>
                </a:solidFill>
              </a:rPr>
              <a:pPr/>
              <a:t>6</a:t>
            </a:fld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 / 15</a:t>
            </a:r>
          </a:p>
        </p:txBody>
      </p:sp>
      <p:pic>
        <p:nvPicPr>
          <p:cNvPr id="9" name="Picture 2" descr="A picture containing graphics, graphic design, colorfulness, creativity&#10;&#10;Description automatically generated">
            <a:extLst>
              <a:ext uri="{FF2B5EF4-FFF2-40B4-BE49-F238E27FC236}">
                <a16:creationId xmlns:a16="http://schemas.microsoft.com/office/drawing/2014/main" id="{0467C892-AC3A-3288-6F33-6B1237ED94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0849" y="6119524"/>
            <a:ext cx="1334655" cy="531638"/>
          </a:xfrm>
          <a:prstGeom prst="rect">
            <a:avLst/>
          </a:prstGeom>
        </p:spPr>
      </p:pic>
      <p:pic>
        <p:nvPicPr>
          <p:cNvPr id="11" name="Image 6">
            <a:extLst>
              <a:ext uri="{FF2B5EF4-FFF2-40B4-BE49-F238E27FC236}">
                <a16:creationId xmlns:a16="http://schemas.microsoft.com/office/drawing/2014/main" id="{AE712315-0428-CA5E-1250-8F5C1FDAB12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8004" b="8004"/>
          <a:stretch/>
        </p:blipFill>
        <p:spPr>
          <a:xfrm>
            <a:off x="10864776" y="-612"/>
            <a:ext cx="1128353" cy="189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349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18219" y="2110855"/>
            <a:ext cx="3201366" cy="16991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fr-BE" sz="4000" dirty="0">
                <a:solidFill>
                  <a:schemeClr val="bg1"/>
                </a:solidFill>
              </a:rPr>
              <a:t>Je suis mal quand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>
          <a:xfrm>
            <a:off x="4581727" y="638175"/>
            <a:ext cx="5409998" cy="50577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Des tâches ennuyeuses ou répétitives m’occupent trop longtemps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Un agenda contraignant m’interdit  toute fantaisie ou improvisation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On prend mes suggestions pour des engagements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Je suis pris pour un rêveur, un irresponsable ou un inconscient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6C7B675-67D7-0EFB-5587-B67D7C140C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13497" t="13505" r="5470" b="50989"/>
          <a:stretch/>
        </p:blipFill>
        <p:spPr bwMode="auto">
          <a:xfrm>
            <a:off x="-9542" y="4413162"/>
            <a:ext cx="4050000" cy="125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28D7ACC1-CB6D-EBCC-8587-6C3D402B4707}"/>
              </a:ext>
            </a:extLst>
          </p:cNvPr>
          <p:cNvSpPr txBox="1"/>
          <p:nvPr/>
        </p:nvSpPr>
        <p:spPr>
          <a:xfrm>
            <a:off x="227446" y="6286500"/>
            <a:ext cx="1248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DDB8881-1813-4478-929C-542F411A550A}" type="slidenum">
              <a:rPr lang="en-US" sz="1600" smtClean="0">
                <a:solidFill>
                  <a:schemeClr val="bg1">
                    <a:lumMod val="95000"/>
                  </a:schemeClr>
                </a:solidFill>
              </a:rPr>
              <a:pPr/>
              <a:t>7</a:t>
            </a:fld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 / 15</a:t>
            </a:r>
          </a:p>
        </p:txBody>
      </p:sp>
      <p:pic>
        <p:nvPicPr>
          <p:cNvPr id="9" name="Picture 2" descr="A picture containing graphics, graphic design, colorfulness, creativity&#10;&#10;Description automatically generated">
            <a:extLst>
              <a:ext uri="{FF2B5EF4-FFF2-40B4-BE49-F238E27FC236}">
                <a16:creationId xmlns:a16="http://schemas.microsoft.com/office/drawing/2014/main" id="{A8462DB7-55DD-78D6-213F-137BC9B3F6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0849" y="6119524"/>
            <a:ext cx="1334655" cy="531638"/>
          </a:xfrm>
          <a:prstGeom prst="rect">
            <a:avLst/>
          </a:prstGeom>
        </p:spPr>
      </p:pic>
      <p:pic>
        <p:nvPicPr>
          <p:cNvPr id="11" name="Image 6">
            <a:extLst>
              <a:ext uri="{FF2B5EF4-FFF2-40B4-BE49-F238E27FC236}">
                <a16:creationId xmlns:a16="http://schemas.microsoft.com/office/drawing/2014/main" id="{E124AE79-799B-4D58-14BC-0B430739B3E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8004" b="8004"/>
          <a:stretch/>
        </p:blipFill>
        <p:spPr>
          <a:xfrm>
            <a:off x="10864776" y="-612"/>
            <a:ext cx="1128353" cy="189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360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18219" y="2110855"/>
            <a:ext cx="3201366" cy="16991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fr-BE" sz="4000" dirty="0" err="1">
                <a:solidFill>
                  <a:schemeClr val="bg1"/>
                </a:solidFill>
              </a:rPr>
              <a:t>Stressé·e</a:t>
            </a:r>
            <a:endParaRPr lang="fr-BE" sz="4000" dirty="0">
              <a:solidFill>
                <a:schemeClr val="bg1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>
          <a:xfrm>
            <a:off x="4581727" y="638175"/>
            <a:ext cx="5409998" cy="50577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Je peux chercher refuge dans des activités de loisir pour fuir tout ce qui me contrarie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Ou accélérer le rythme en multipliant les engagements et les promesses intenables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Je vais méconnaître mes difficultés et mon anxiété en me montrant confiant et optimiste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Ou en vouloir aux autres et aux circonstances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6C7B675-67D7-0EFB-5587-B67D7C140C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t="12608" b="13036"/>
          <a:stretch/>
        </p:blipFill>
        <p:spPr bwMode="auto">
          <a:xfrm>
            <a:off x="-9542" y="4413162"/>
            <a:ext cx="4050000" cy="125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29FDF0D5-AE17-ED3B-9656-2406BF03BD1F}"/>
              </a:ext>
            </a:extLst>
          </p:cNvPr>
          <p:cNvSpPr txBox="1"/>
          <p:nvPr/>
        </p:nvSpPr>
        <p:spPr>
          <a:xfrm>
            <a:off x="227446" y="6286500"/>
            <a:ext cx="1248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DDB8881-1813-4478-929C-542F411A550A}" type="slidenum">
              <a:rPr lang="en-US" sz="1600" smtClean="0">
                <a:solidFill>
                  <a:schemeClr val="bg1">
                    <a:lumMod val="95000"/>
                  </a:schemeClr>
                </a:solidFill>
              </a:rPr>
              <a:pPr/>
              <a:t>8</a:t>
            </a:fld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 / 15</a:t>
            </a:r>
          </a:p>
        </p:txBody>
      </p:sp>
      <p:pic>
        <p:nvPicPr>
          <p:cNvPr id="9" name="Picture 2" descr="A picture containing graphics, graphic design, colorfulness, creativity&#10;&#10;Description automatically generated">
            <a:extLst>
              <a:ext uri="{FF2B5EF4-FFF2-40B4-BE49-F238E27FC236}">
                <a16:creationId xmlns:a16="http://schemas.microsoft.com/office/drawing/2014/main" id="{14E6CE04-1BC0-8CCE-2BB8-0F8314B7E5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0849" y="6119524"/>
            <a:ext cx="1334655" cy="531638"/>
          </a:xfrm>
          <a:prstGeom prst="rect">
            <a:avLst/>
          </a:prstGeom>
        </p:spPr>
      </p:pic>
      <p:pic>
        <p:nvPicPr>
          <p:cNvPr id="11" name="Image 6">
            <a:extLst>
              <a:ext uri="{FF2B5EF4-FFF2-40B4-BE49-F238E27FC236}">
                <a16:creationId xmlns:a16="http://schemas.microsoft.com/office/drawing/2014/main" id="{DBBB0E98-8C66-A19F-D9A0-43F735F89BB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8004" b="8004"/>
          <a:stretch/>
        </p:blipFill>
        <p:spPr>
          <a:xfrm>
            <a:off x="10864776" y="-612"/>
            <a:ext cx="1128353" cy="189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691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18219" y="2110855"/>
            <a:ext cx="3201366" cy="16991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fr-BE" sz="4000" dirty="0">
                <a:solidFill>
                  <a:schemeClr val="bg1"/>
                </a:solidFill>
              </a:rPr>
              <a:t>J’aimerais</a:t>
            </a:r>
            <a:br>
              <a:rPr lang="fr-BE" sz="4000" dirty="0">
                <a:solidFill>
                  <a:schemeClr val="bg1"/>
                </a:solidFill>
              </a:rPr>
            </a:br>
            <a:r>
              <a:rPr lang="fr-BE" sz="4000" dirty="0">
                <a:solidFill>
                  <a:schemeClr val="bg1"/>
                </a:solidFill>
              </a:rPr>
              <a:t>(tellement)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>
          <a:xfrm>
            <a:off x="4581727" y="638175"/>
            <a:ext cx="5409998" cy="50577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Pouvoir accepter une douleur, une perte, une frustration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Sans détourner le regard, sans relativiser, sans ironie ni déni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Sans fuite en avant</a:t>
            </a:r>
          </a:p>
          <a:p>
            <a:r>
              <a:rPr lang="fr-BE" sz="2800" dirty="0"/>
              <a:t>MAIS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Souffrir me fait peur !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6C7B675-67D7-0EFB-5587-B67D7C140C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370" t="16891" r="-370" b="36637"/>
          <a:stretch/>
        </p:blipFill>
        <p:spPr bwMode="auto">
          <a:xfrm>
            <a:off x="-17" y="4413162"/>
            <a:ext cx="4039200" cy="1251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F9EE7F04-C0D8-A354-DE9A-FD76B96EE6BA}"/>
              </a:ext>
            </a:extLst>
          </p:cNvPr>
          <p:cNvSpPr txBox="1"/>
          <p:nvPr/>
        </p:nvSpPr>
        <p:spPr>
          <a:xfrm>
            <a:off x="227446" y="6286500"/>
            <a:ext cx="1248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DDB8881-1813-4478-929C-542F411A550A}" type="slidenum">
              <a:rPr lang="en-US" sz="1600" smtClean="0">
                <a:solidFill>
                  <a:schemeClr val="bg1">
                    <a:lumMod val="95000"/>
                  </a:schemeClr>
                </a:solidFill>
              </a:rPr>
              <a:pPr/>
              <a:t>9</a:t>
            </a:fld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 / 15</a:t>
            </a:r>
          </a:p>
        </p:txBody>
      </p:sp>
      <p:pic>
        <p:nvPicPr>
          <p:cNvPr id="9" name="Picture 2" descr="A picture containing graphics, graphic design, colorfulness, creativity&#10;&#10;Description automatically generated">
            <a:extLst>
              <a:ext uri="{FF2B5EF4-FFF2-40B4-BE49-F238E27FC236}">
                <a16:creationId xmlns:a16="http://schemas.microsoft.com/office/drawing/2014/main" id="{E2428F76-B6F8-3386-CBFC-15C77FED37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0849" y="6119524"/>
            <a:ext cx="1334655" cy="531638"/>
          </a:xfrm>
          <a:prstGeom prst="rect">
            <a:avLst/>
          </a:prstGeom>
        </p:spPr>
      </p:pic>
      <p:pic>
        <p:nvPicPr>
          <p:cNvPr id="11" name="Image 6">
            <a:extLst>
              <a:ext uri="{FF2B5EF4-FFF2-40B4-BE49-F238E27FC236}">
                <a16:creationId xmlns:a16="http://schemas.microsoft.com/office/drawing/2014/main" id="{E290A479-F349-0B5C-D056-A92A3521A62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8004" b="8004"/>
          <a:stretch/>
        </p:blipFill>
        <p:spPr>
          <a:xfrm>
            <a:off x="10864776" y="-612"/>
            <a:ext cx="1128353" cy="189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2474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5464</TotalTime>
  <Words>564</Words>
  <Application>Microsoft Office PowerPoint</Application>
  <PresentationFormat>Widescreen</PresentationFormat>
  <Paragraphs>104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Mon côté 7</vt:lpstr>
      <vt:lpstr>Le monde &amp; moi</vt:lpstr>
      <vt:lpstr>Ma motivation</vt:lpstr>
      <vt:lpstr>Mes valeurs</vt:lpstr>
      <vt:lpstr>Je recherche</vt:lpstr>
      <vt:lpstr>Je fuis</vt:lpstr>
      <vt:lpstr>Je suis mal quand</vt:lpstr>
      <vt:lpstr>Stressé·e</vt:lpstr>
      <vt:lpstr>J’aimerais (tellement)</vt:lpstr>
      <vt:lpstr>Les autres &amp; moi</vt:lpstr>
      <vt:lpstr>Ils aiment moins</vt:lpstr>
      <vt:lpstr>Dilemme</vt:lpstr>
      <vt:lpstr>Toi &amp; moi</vt:lpstr>
      <vt:lpstr>Si nous sommes fâché·e·s</vt:lpstr>
      <vt:lpstr>Pour me faire plaisir…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Anne-Marie Dineur</dc:creator>
  <cp:lastModifiedBy>Peter Cogen</cp:lastModifiedBy>
  <cp:revision>81</cp:revision>
  <cp:lastPrinted>2023-07-10T08:03:42Z</cp:lastPrinted>
  <dcterms:created xsi:type="dcterms:W3CDTF">2016-06-07T11:02:30Z</dcterms:created>
  <dcterms:modified xsi:type="dcterms:W3CDTF">2023-08-29T07:50:18Z</dcterms:modified>
</cp:coreProperties>
</file>